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2" r:id="rId4"/>
    <p:sldId id="259" r:id="rId5"/>
    <p:sldId id="260" r:id="rId6"/>
    <p:sldId id="263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22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Babak201070@gmail.com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95562" y="4901410"/>
            <a:ext cx="6351627" cy="387169"/>
          </a:xfrm>
          <a:prstGeom prst="roundRect">
            <a:avLst>
              <a:gd name="adj" fmla="val 915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90" y="4901410"/>
            <a:ext cx="393959" cy="3871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4193" y="4927116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Name: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85579" y="4901844"/>
            <a:ext cx="586299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Hashim Sayed Hoosini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95563" y="5439609"/>
            <a:ext cx="6351627" cy="602455"/>
          </a:xfrm>
          <a:prstGeom prst="roundRect">
            <a:avLst>
              <a:gd name="adj" fmla="val 9151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9" y="5439608"/>
            <a:ext cx="393959" cy="6024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84193" y="5448418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Course: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184194" y="5733112"/>
            <a:ext cx="586299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ITAI 2372 – Artificial Intelligence Applications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14019" y="6352231"/>
            <a:ext cx="6351627" cy="1096534"/>
          </a:xfrm>
          <a:prstGeom prst="roundRect">
            <a:avLst>
              <a:gd name="adj" fmla="val 610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62" y="6352230"/>
            <a:ext cx="412416" cy="10965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84195" y="6352230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Overview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184195" y="6743261"/>
            <a:ext cx="5862995" cy="705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Passionate AI student with hands-on experience in real-world deployments, open-source RAG tools, and ethical AI integration across industries.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755" y="1590913"/>
            <a:ext cx="6324362" cy="6324362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25924" y="593738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Applications Portfolio</a:t>
            </a:r>
            <a:endParaRPr lang="en-US" sz="535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33" y="385907"/>
            <a:ext cx="3345656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Highlights</a:t>
            </a:r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84535" y="973580"/>
            <a:ext cx="200739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Applications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285238A2-2058-49F2-44B4-58AD3C8EAC19}"/>
              </a:ext>
            </a:extLst>
          </p:cNvPr>
          <p:cNvSpPr/>
          <p:nvPr/>
        </p:nvSpPr>
        <p:spPr>
          <a:xfrm>
            <a:off x="6424348" y="5995948"/>
            <a:ext cx="7975167" cy="1016882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Entertainment and Media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transforming the entertainment industry by creating smarter content, providing a personalized user experience, and automating production tasks. It utilizes Generative AI to generate art, voice, and video content, and make recommendations to users through a recommendation engine.</a:t>
            </a:r>
          </a:p>
        </p:txBody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F8875BF5-2555-FA81-A3C0-ADE40BFEC6B8}"/>
              </a:ext>
            </a:extLst>
          </p:cNvPr>
          <p:cNvSpPr/>
          <p:nvPr/>
        </p:nvSpPr>
        <p:spPr>
          <a:xfrm>
            <a:off x="6407304" y="4082885"/>
            <a:ext cx="7992211" cy="823054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Finance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enhances financial services by making systems smarter, faster, and more secure using ML, CNNs, and anomaly detection.</a:t>
            </a:r>
          </a:p>
        </p:txBody>
      </p:sp>
      <p:sp>
        <p:nvSpPr>
          <p:cNvPr id="31" name="Shape 12">
            <a:extLst>
              <a:ext uri="{FF2B5EF4-FFF2-40B4-BE49-F238E27FC236}">
                <a16:creationId xmlns:a16="http://schemas.microsoft.com/office/drawing/2014/main" id="{3B3867EC-5133-B4F7-C9C1-F9195AC9B5F3}"/>
              </a:ext>
            </a:extLst>
          </p:cNvPr>
          <p:cNvSpPr/>
          <p:nvPr/>
        </p:nvSpPr>
        <p:spPr>
          <a:xfrm>
            <a:off x="6376016" y="2194548"/>
            <a:ext cx="8023499" cy="1065043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Agriculture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vision, predictive analytics, and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IoT+AI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enhancing efficiency, sustainability, and productivity. I learned how agricultural technology companies and farmers utilize AI-powered tools to monitor crops, predict outcomes, minimize waste, and automate processes. </a:t>
            </a:r>
          </a:p>
        </p:txBody>
      </p:sp>
      <p:sp>
        <p:nvSpPr>
          <p:cNvPr id="32" name="Shape 12">
            <a:extLst>
              <a:ext uri="{FF2B5EF4-FFF2-40B4-BE49-F238E27FC236}">
                <a16:creationId xmlns:a16="http://schemas.microsoft.com/office/drawing/2014/main" id="{A1507F2E-0410-61FB-5276-383DDC45B0E1}"/>
              </a:ext>
            </a:extLst>
          </p:cNvPr>
          <p:cNvSpPr/>
          <p:nvPr/>
        </p:nvSpPr>
        <p:spPr>
          <a:xfrm>
            <a:off x="6407304" y="4959644"/>
            <a:ext cx="7975168" cy="985679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Smart Cities &amp; Transportation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helping cities become smarter by improving transportation,  reducing traffic, and increasing safety. AI is using real-time traffic management, smart public transit, and predictive maintenance of roads and vehicles.</a:t>
            </a:r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5942AAEA-0A34-915A-5B46-3FB78DD2CB5D}"/>
              </a:ext>
            </a:extLst>
          </p:cNvPr>
          <p:cNvSpPr/>
          <p:nvPr/>
        </p:nvSpPr>
        <p:spPr>
          <a:xfrm>
            <a:off x="6407304" y="3293762"/>
            <a:ext cx="7992211" cy="705383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Space 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vision, machine learning, and autonomous navigation systems analyze satellite data, detect anomalies, and guide unmanned spacecraft to enhance safety and mission efficiency.</a:t>
            </a:r>
          </a:p>
        </p:txBody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92A95DAA-8602-4DE0-507F-F45609CCCA08}"/>
              </a:ext>
            </a:extLst>
          </p:cNvPr>
          <p:cNvSpPr/>
          <p:nvPr/>
        </p:nvSpPr>
        <p:spPr>
          <a:xfrm>
            <a:off x="6361765" y="1454994"/>
            <a:ext cx="8037750" cy="705383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Healthcare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CNN, NLP, and reinforcement Learning help in diagnostic, predictive care, and robotic surgery. As Michio Kaku explained, future  AI will act as a personal health coach by using data to prevent illness before it starts.</a:t>
            </a:r>
          </a:p>
        </p:txBody>
      </p:sp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5" y="1454994"/>
            <a:ext cx="5531433" cy="55314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5" y="3071095"/>
            <a:ext cx="4160920" cy="4931595"/>
          </a:xfrm>
          <a:prstGeom prst="rect">
            <a:avLst/>
          </a:prstGeom>
        </p:spPr>
      </p:pic>
      <p:sp>
        <p:nvSpPr>
          <p:cNvPr id="3" name="Text 7">
            <a:extLst>
              <a:ext uri="{FF2B5EF4-FFF2-40B4-BE49-F238E27FC236}">
                <a16:creationId xmlns:a16="http://schemas.microsoft.com/office/drawing/2014/main" id="{F9CFAC9B-2927-E8F2-EF9C-EDEDDCB3EE17}"/>
              </a:ext>
            </a:extLst>
          </p:cNvPr>
          <p:cNvSpPr/>
          <p:nvPr/>
        </p:nvSpPr>
        <p:spPr>
          <a:xfrm>
            <a:off x="714815" y="2553373"/>
            <a:ext cx="4249035" cy="44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Full document Q&amp;A demo with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LLM</a:t>
            </a: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(LLAMA3)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74570" y="1731773"/>
            <a:ext cx="4001726" cy="515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Installed and configured Verba using Docker,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Ollama, and </a:t>
            </a:r>
            <a:r>
              <a:rPr lang="en-US" sz="1600" dirty="0" err="1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Weaviate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15197" y="1090253"/>
            <a:ext cx="352710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B05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Verba RAG Deployment </a:t>
            </a:r>
            <a:endParaRPr lang="en-US" sz="155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15758" y="1734053"/>
            <a:ext cx="399618" cy="41814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15759" y="2509342"/>
            <a:ext cx="399618" cy="41814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15197" y="2630615"/>
            <a:ext cx="20073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2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315197" y="1822955"/>
            <a:ext cx="20073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1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9A199C3-8D15-E950-AC22-6AD849D2BBC9}"/>
              </a:ext>
            </a:extLst>
          </p:cNvPr>
          <p:cNvSpPr/>
          <p:nvPr/>
        </p:nvSpPr>
        <p:spPr>
          <a:xfrm>
            <a:off x="215758" y="407593"/>
            <a:ext cx="3345656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Highlights</a:t>
            </a:r>
            <a:endParaRPr lang="en-US" sz="2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C2F2F280-D8C9-6EC8-68DB-704A1CD92010}"/>
              </a:ext>
            </a:extLst>
          </p:cNvPr>
          <p:cNvSpPr/>
          <p:nvPr/>
        </p:nvSpPr>
        <p:spPr>
          <a:xfrm>
            <a:off x="6432883" y="3672709"/>
            <a:ext cx="7940289" cy="1041738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Government</a:t>
            </a:r>
          </a:p>
          <a:p>
            <a:r>
              <a:rPr lang="en-US" sz="1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enhancing government services through tools such as chatbots for public support, data analytics for smarter policy decisions, and real-time surveillance systems that improve public safety. These technologies help agencies serve citizens faster, safer, and more efficiently.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CABD2916-1192-83B4-EC6D-F218980458F4}"/>
              </a:ext>
            </a:extLst>
          </p:cNvPr>
          <p:cNvSpPr/>
          <p:nvPr/>
        </p:nvSpPr>
        <p:spPr>
          <a:xfrm>
            <a:off x="6425991" y="4729239"/>
            <a:ext cx="7954815" cy="1139609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Manufacturing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improving production through predictive maintenance, quality control systems, and robotic automation. These tools help manufacturers reduce downtime, detect defects early, and streamline operations, resulting in safer, faster, and more cost-efficient production.</a:t>
            </a:r>
            <a:endParaRPr lang="en-US" sz="1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ED8A1A2B-8B56-3A5A-A419-6CD385A49F1E}"/>
              </a:ext>
            </a:extLst>
          </p:cNvPr>
          <p:cNvSpPr/>
          <p:nvPr/>
        </p:nvSpPr>
        <p:spPr>
          <a:xfrm>
            <a:off x="6425991" y="5883640"/>
            <a:ext cx="7955557" cy="1180307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AGI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I learned the difference between AI and AGI. While AI is designed for specific tasks, such as recommendations or automation, AGI aims to perform any intellectual task like a human. I explored how the future AGI system could learn, reason, and adapt across domains- raising both exciting opportunities and ethical concerns.</a:t>
            </a:r>
            <a:r>
              <a:rPr lang="en-US" sz="1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B8E074A3-30AA-296E-45EA-5634D2D8F576}"/>
              </a:ext>
            </a:extLst>
          </p:cNvPr>
          <p:cNvSpPr/>
          <p:nvPr/>
        </p:nvSpPr>
        <p:spPr>
          <a:xfrm>
            <a:off x="6425991" y="7052834"/>
            <a:ext cx="8037750" cy="1139609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&amp; Societal Implications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I learned how AI raises critical ethical issues like bias, privacy, and job displacement. I explored the need for transparent, fair, and accountable AI systems and how ethics frameworks help guide responsible development to avoid harm and ensure public trust.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47361D70-6BE6-488B-9BBB-2816E2AD6561}"/>
              </a:ext>
            </a:extLst>
          </p:cNvPr>
          <p:cNvSpPr/>
          <p:nvPr/>
        </p:nvSpPr>
        <p:spPr>
          <a:xfrm>
            <a:off x="6420625" y="1048453"/>
            <a:ext cx="200739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Applications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hape 12">
            <a:extLst>
              <a:ext uri="{FF2B5EF4-FFF2-40B4-BE49-F238E27FC236}">
                <a16:creationId xmlns:a16="http://schemas.microsoft.com/office/drawing/2014/main" id="{E289F105-948C-71AD-9E45-3EC69F4A8AF3}"/>
              </a:ext>
            </a:extLst>
          </p:cNvPr>
          <p:cNvSpPr/>
          <p:nvPr/>
        </p:nvSpPr>
        <p:spPr>
          <a:xfrm>
            <a:off x="6420625" y="2553373"/>
            <a:ext cx="7893589" cy="1094151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Retail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transforming the retail industry by personalizing the shopping experience, enhancing inventory management, and improving customer satisfaction. Learned how stores and e-commerce platforms use AI to analyze customer behavior, make product suggestions, and automate checkouts and restocking.</a:t>
            </a:r>
          </a:p>
        </p:txBody>
      </p:sp>
      <p:sp>
        <p:nvSpPr>
          <p:cNvPr id="24" name="Shape 12">
            <a:extLst>
              <a:ext uri="{FF2B5EF4-FFF2-40B4-BE49-F238E27FC236}">
                <a16:creationId xmlns:a16="http://schemas.microsoft.com/office/drawing/2014/main" id="{AD49ABD5-7D31-7C6E-3AEB-59FA4A7AC752}"/>
              </a:ext>
            </a:extLst>
          </p:cNvPr>
          <p:cNvSpPr/>
          <p:nvPr/>
        </p:nvSpPr>
        <p:spPr>
          <a:xfrm>
            <a:off x="6379835" y="1511306"/>
            <a:ext cx="7975167" cy="1016882"/>
          </a:xfrm>
          <a:prstGeom prst="roundRect">
            <a:avLst>
              <a:gd name="adj" fmla="val 657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Blockchain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AI with blockchain can increase transparency, security, and automation across digital systems. I explored how AI enhances data analysis and decision-making, while blockchain ensures data integrity and decentralization control.</a:t>
            </a:r>
          </a:p>
        </p:txBody>
      </p:sp>
    </p:spTree>
    <p:extLst>
      <p:ext uri="{BB962C8B-B14F-4D97-AF65-F5344CB8AC3E}">
        <p14:creationId xmlns:p14="http://schemas.microsoft.com/office/powerpoint/2010/main" val="227608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538282"/>
            <a:ext cx="6556296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Tools &amp; Concepts Mastered</a:t>
            </a:r>
            <a:endParaRPr lang="en-US" sz="385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2955" y="1639253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Technical Tools</a:t>
            </a:r>
            <a:endParaRPr lang="en-US" sz="23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2955" y="2201942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Docker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2955" y="2583537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Python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2955" y="296513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FastAPI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2955" y="334672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Git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2955" y="372832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Ollama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2955" y="410991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Weaviate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2955" y="4491514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LLAMA3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03996" y="1639253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AI Concepts</a:t>
            </a:r>
            <a:endParaRPr lang="en-US" sz="23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03996" y="2201942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Chunking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303996" y="2583537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Tokenization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03996" y="296513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Vectorization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303996" y="334672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Embedding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303996" y="3728323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Retrieval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303996" y="4109918"/>
            <a:ext cx="403598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Generation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25038" y="1639253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Other Skills</a:t>
            </a:r>
            <a:endParaRPr lang="en-US" sz="23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25038" y="2201942"/>
            <a:ext cx="403740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GitHub repo setup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25038" y="2583537"/>
            <a:ext cx="403740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Familiar with global AI Ethics frameworks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466" y="3503295"/>
            <a:ext cx="4521271" cy="45212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4481989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Real-World Applications</a:t>
            </a:r>
            <a:endParaRPr lang="en-US" sz="29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0590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Learned domains 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52268"/>
            <a:ext cx="372070" cy="372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886" y="210109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Healthcare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7" y="2802888"/>
            <a:ext cx="372070" cy="372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6886" y="2898183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Finance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28" y="3807359"/>
            <a:ext cx="372070" cy="3720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04964" y="3691094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Agriculture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07" y="4716769"/>
            <a:ext cx="372070" cy="372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63575" y="4716769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Government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07" y="5834085"/>
            <a:ext cx="372070" cy="37207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329428" y="597362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Manufacturing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0103752" y="158327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Problems Solved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788442" y="2452196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Document uploads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788442" y="2919700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Chatbot query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9794044" y="3376915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Ethical AI tools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9788442" y="1976884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RAG- installation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10103751" y="467995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Unique Edge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10103752" y="5139910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Hands-on full-stack deployment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940BF846-F317-5725-6319-AF9998C9F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678" y="2016218"/>
            <a:ext cx="431969" cy="431969"/>
          </a:xfrm>
          <a:prstGeom prst="rect">
            <a:avLst/>
          </a:prstGeom>
        </p:spPr>
      </p:pic>
      <p:pic>
        <p:nvPicPr>
          <p:cNvPr id="22" name="Image 6" descr="preencoded.png">
            <a:extLst>
              <a:ext uri="{FF2B5EF4-FFF2-40B4-BE49-F238E27FC236}">
                <a16:creationId xmlns:a16="http://schemas.microsoft.com/office/drawing/2014/main" id="{12F8BA5D-6D24-8C1B-BCE8-F289890910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011" y="2757319"/>
            <a:ext cx="400506" cy="400506"/>
          </a:xfrm>
          <a:prstGeom prst="rect">
            <a:avLst/>
          </a:prstGeom>
        </p:spPr>
      </p:pic>
      <p:pic>
        <p:nvPicPr>
          <p:cNvPr id="23" name="Image 7" descr="preencoded.png">
            <a:extLst>
              <a:ext uri="{FF2B5EF4-FFF2-40B4-BE49-F238E27FC236}">
                <a16:creationId xmlns:a16="http://schemas.microsoft.com/office/drawing/2014/main" id="{D4C62BB4-D761-2272-7463-65D55BB3AF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3657" y="3593492"/>
            <a:ext cx="511749" cy="511749"/>
          </a:xfrm>
          <a:prstGeom prst="rect">
            <a:avLst/>
          </a:prstGeom>
        </p:spPr>
      </p:pic>
      <p:pic>
        <p:nvPicPr>
          <p:cNvPr id="24" name="Image 8" descr="preencoded.png">
            <a:extLst>
              <a:ext uri="{FF2B5EF4-FFF2-40B4-BE49-F238E27FC236}">
                <a16:creationId xmlns:a16="http://schemas.microsoft.com/office/drawing/2014/main" id="{42595D32-E404-F9DE-6BBB-095B1BFC63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3657" y="4573898"/>
            <a:ext cx="566012" cy="56601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6500528" y="2114282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Space Exploration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8"/>
          <p:cNvSpPr/>
          <p:nvPr/>
        </p:nvSpPr>
        <p:spPr>
          <a:xfrm>
            <a:off x="6512029" y="2956371"/>
            <a:ext cx="164342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Retail</a:t>
            </a:r>
            <a:r>
              <a:rPr lang="en-US" sz="125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/ </a:t>
            </a: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E-commerce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6512029" y="382777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Transportation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A7561A12-89E2-3260-3EDE-869E6A2AC71E}"/>
              </a:ext>
            </a:extLst>
          </p:cNvPr>
          <p:cNvSpPr/>
          <p:nvPr/>
        </p:nvSpPr>
        <p:spPr>
          <a:xfrm>
            <a:off x="6499326" y="4887385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Entertainment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 9" descr="preencoded.png">
            <a:extLst>
              <a:ext uri="{FF2B5EF4-FFF2-40B4-BE49-F238E27FC236}">
                <a16:creationId xmlns:a16="http://schemas.microsoft.com/office/drawing/2014/main" id="{03A33D6A-B06A-99E7-B3F6-D75DFA07E9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4107" y="5723322"/>
            <a:ext cx="465562" cy="465562"/>
          </a:xfrm>
          <a:prstGeom prst="rect">
            <a:avLst/>
          </a:prstGeom>
        </p:spPr>
      </p:pic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108" y="6810955"/>
            <a:ext cx="465561" cy="465561"/>
          </a:xfrm>
          <a:prstGeom prst="rect">
            <a:avLst/>
          </a:prstGeom>
        </p:spPr>
      </p:pic>
      <p:sp>
        <p:nvSpPr>
          <p:cNvPr id="31" name="Text 11">
            <a:extLst>
              <a:ext uri="{FF2B5EF4-FFF2-40B4-BE49-F238E27FC236}">
                <a16:creationId xmlns:a16="http://schemas.microsoft.com/office/drawing/2014/main" id="{1F893E23-8857-CDFD-E17B-204C3DBDC984}"/>
              </a:ext>
            </a:extLst>
          </p:cNvPr>
          <p:cNvSpPr/>
          <p:nvPr/>
        </p:nvSpPr>
        <p:spPr>
          <a:xfrm>
            <a:off x="6499326" y="6036253"/>
            <a:ext cx="2298502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Blockchain and Digital Innovation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13"/>
          <p:cNvSpPr/>
          <p:nvPr/>
        </p:nvSpPr>
        <p:spPr>
          <a:xfrm>
            <a:off x="6500528" y="6983231"/>
            <a:ext cx="2551152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Ethical and Societal Implications of AI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660" y="6726004"/>
            <a:ext cx="559117" cy="559117"/>
          </a:xfrm>
          <a:prstGeom prst="rect">
            <a:avLst/>
          </a:prstGeom>
        </p:spPr>
      </p:pic>
      <p:sp>
        <p:nvSpPr>
          <p:cNvPr id="34" name="Text 12"/>
          <p:cNvSpPr/>
          <p:nvPr/>
        </p:nvSpPr>
        <p:spPr>
          <a:xfrm>
            <a:off x="1165860" y="7068182"/>
            <a:ext cx="3185755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General AI &amp; Artificial General Intelligence (AGI)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82955" y="538282"/>
            <a:ext cx="3180993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Wrap-up</a:t>
            </a:r>
            <a:endParaRPr lang="en-US" sz="25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7868D0-E16D-B69C-39EB-C09AC0C3527C}"/>
              </a:ext>
            </a:extLst>
          </p:cNvPr>
          <p:cNvSpPr/>
          <p:nvPr/>
        </p:nvSpPr>
        <p:spPr>
          <a:xfrm>
            <a:off x="680213" y="1643860"/>
            <a:ext cx="7056227" cy="128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https://github.com/sayedHoosini/AI_Portfolio_ITAI2372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14840E-9646-ECBF-AB23-8297D93CC20D}"/>
              </a:ext>
            </a:extLst>
          </p:cNvPr>
          <p:cNvSpPr/>
          <p:nvPr/>
        </p:nvSpPr>
        <p:spPr>
          <a:xfrm>
            <a:off x="680213" y="3539442"/>
            <a:ext cx="7158969" cy="128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783014" y="1956849"/>
            <a:ext cx="159043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0C56AB3-BDC3-BD26-15CA-C9127AD7A278}"/>
              </a:ext>
            </a:extLst>
          </p:cNvPr>
          <p:cNvSpPr/>
          <p:nvPr/>
        </p:nvSpPr>
        <p:spPr>
          <a:xfrm>
            <a:off x="783014" y="3689061"/>
            <a:ext cx="6626151" cy="98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Contact: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+1 832-228-3528             Email: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Babak201070@gmail.com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91" y="4989791"/>
            <a:ext cx="3239809" cy="32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6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733</Words>
  <Application>Microsoft Office PowerPoint</Application>
  <PresentationFormat>Custom</PresentationFormat>
  <Paragraphs>92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Babak Hoosini</dc:creator>
  <cp:lastModifiedBy>sayed.hoosini-W214134722</cp:lastModifiedBy>
  <cp:revision>7</cp:revision>
  <dcterms:created xsi:type="dcterms:W3CDTF">2025-07-25T15:17:00Z</dcterms:created>
  <dcterms:modified xsi:type="dcterms:W3CDTF">2025-07-30T02:35:45Z</dcterms:modified>
</cp:coreProperties>
</file>